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41" r:id="rId2"/>
    <p:sldId id="271" r:id="rId3"/>
    <p:sldId id="338" r:id="rId4"/>
    <p:sldId id="267" r:id="rId5"/>
    <p:sldId id="272" r:id="rId6"/>
    <p:sldId id="273" r:id="rId7"/>
    <p:sldId id="268" r:id="rId8"/>
    <p:sldId id="278" r:id="rId9"/>
    <p:sldId id="281" r:id="rId10"/>
    <p:sldId id="291" r:id="rId11"/>
    <p:sldId id="284" r:id="rId12"/>
    <p:sldId id="286" r:id="rId13"/>
    <p:sldId id="287" r:id="rId14"/>
    <p:sldId id="339" r:id="rId15"/>
    <p:sldId id="283" r:id="rId16"/>
    <p:sldId id="289" r:id="rId17"/>
    <p:sldId id="348" r:id="rId18"/>
    <p:sldId id="347" r:id="rId19"/>
    <p:sldId id="288" r:id="rId20"/>
    <p:sldId id="292" r:id="rId21"/>
    <p:sldId id="334" r:id="rId22"/>
    <p:sldId id="293" r:id="rId23"/>
    <p:sldId id="294" r:id="rId24"/>
    <p:sldId id="295" r:id="rId25"/>
    <p:sldId id="296" r:id="rId26"/>
    <p:sldId id="298" r:id="rId27"/>
    <p:sldId id="335" r:id="rId28"/>
    <p:sldId id="300" r:id="rId29"/>
    <p:sldId id="336" r:id="rId30"/>
    <p:sldId id="337" r:id="rId31"/>
    <p:sldId id="301" r:id="rId32"/>
    <p:sldId id="318" r:id="rId33"/>
    <p:sldId id="319" r:id="rId34"/>
    <p:sldId id="320" r:id="rId35"/>
    <p:sldId id="322" r:id="rId36"/>
    <p:sldId id="332" r:id="rId37"/>
    <p:sldId id="333" r:id="rId38"/>
    <p:sldId id="327" r:id="rId39"/>
    <p:sldId id="328" r:id="rId40"/>
    <p:sldId id="340" r:id="rId41"/>
    <p:sldId id="330" r:id="rId42"/>
    <p:sldId id="331" r:id="rId43"/>
    <p:sldId id="349" r:id="rId44"/>
    <p:sldId id="350" r:id="rId45"/>
    <p:sldId id="313" r:id="rId46"/>
    <p:sldId id="256" r:id="rId47"/>
    <p:sldId id="257" r:id="rId48"/>
    <p:sldId id="258" r:id="rId49"/>
    <p:sldId id="259" r:id="rId50"/>
    <p:sldId id="260" r:id="rId51"/>
    <p:sldId id="343" r:id="rId52"/>
    <p:sldId id="344" r:id="rId53"/>
    <p:sldId id="345" r:id="rId54"/>
    <p:sldId id="34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0EC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/>
    <p:restoredTop sz="93592"/>
  </p:normalViewPr>
  <p:slideViewPr>
    <p:cSldViewPr snapToGrid="0" snapToObjects="1">
      <p:cViewPr varScale="1">
        <p:scale>
          <a:sx n="115" d="100"/>
          <a:sy n="115" d="100"/>
        </p:scale>
        <p:origin x="3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98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73EFF-9EBA-0443-AB84-29D9A8E93D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783C-EAB8-5E4B-BD36-236A855F2960}" type="datetime1">
              <a:rPr lang="en-AU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C7F64-870A-8941-91D4-6663750C9762}" type="datetime1">
              <a:rPr lang="en-AU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603A-E69E-A242-A106-155A96CCEF2F}" type="datetime1">
              <a:rPr lang="en-AU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13F4-0666-9541-B634-622DE5442DEB}" type="datetime1">
              <a:rPr lang="en-AU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2955-8FFC-8A43-8D9C-4BB56D72CEE5}" type="datetime1">
              <a:rPr lang="en-AU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9D6F-58A7-1142-AB87-4317B3F41F29}" type="datetime1">
              <a:rPr lang="en-AU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9DB4F-1E49-4A47-950A-89E0B14BAEE6}" type="datetime1">
              <a:rPr lang="en-AU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4D7F3-1F0F-3A45-A18F-CC2601F4D64F}" type="datetime1">
              <a:rPr lang="en-AU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2A5-18E7-E640-A847-8BF69E7F8C35}" type="datetime1">
              <a:rPr lang="en-AU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691C-E45E-E644-A2F0-A693BD7CAB3F}" type="datetime1">
              <a:rPr lang="en-AU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9C73-5C58-B341-8AE3-0B0834D046D5}" type="datetime1">
              <a:rPr lang="en-AU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1A6D-B0F9-0A40-8921-409087149229}" type="datetime1">
              <a:rPr lang="en-AU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ink.springer.com/article/10.1023/B:VISI.0000029664.99615.9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eshmatlab.blogspot.com/2010/07/details-behind-sift-feature-detection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Object Detection with SIFT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960B2-F4C3-694A-B202-9128CFA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9" y="1134424"/>
            <a:ext cx="3948212" cy="1939922"/>
          </a:xfrm>
          <a:prstGeom prst="rect">
            <a:avLst/>
          </a:prstGeom>
        </p:spPr>
      </p:pic>
      <p:pic>
        <p:nvPicPr>
          <p:cNvPr id="5" name="Picture 4" descr="Screen Shot 2014-10-09 at 10.0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5" y="1187347"/>
            <a:ext cx="4290049" cy="1965560"/>
          </a:xfrm>
          <a:prstGeom prst="rect">
            <a:avLst/>
          </a:prstGeom>
        </p:spPr>
      </p:pic>
      <p:pic>
        <p:nvPicPr>
          <p:cNvPr id="7" name="Picture 6" descr="Screen Shot 2014-10-09 at 10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8" y="3844792"/>
            <a:ext cx="4929463" cy="2069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67" y="590074"/>
            <a:ext cx="785837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For the detection a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– Mask is used: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G1 = Gaussian 1 (with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                   G2 = Gaussian 2 (with </a:t>
            </a:r>
            <a:r>
              <a:rPr lang="en-US" i="1" dirty="0" err="1">
                <a:latin typeface="Trebuchet MS"/>
                <a:cs typeface="Trebuchet MS"/>
              </a:rPr>
              <a:t>k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) 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                                   Difference of Gaussians (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): G2-G1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A774EA-1F2F-7044-854E-0642C483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F86D3-3B64-4343-9B25-B00E4C28194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3087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8727011" cy="2706641"/>
            <a:chOff x="364814" y="2424432"/>
            <a:chExt cx="8727011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60364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6" y="692080"/>
            <a:ext cx="262770" cy="262770"/>
          </a:xfrm>
          <a:prstGeom prst="rect">
            <a:avLst/>
          </a:prstGeom>
        </p:spPr>
      </p:pic>
      <p:pic>
        <p:nvPicPr>
          <p:cNvPr id="21" name="Picture 20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08" y="725971"/>
            <a:ext cx="467226" cy="21599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9202" y="6331536"/>
            <a:ext cx="1823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 : Convolution 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40534D-15C9-0243-B7F2-A187F1A3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469FB4-DCE2-FA45-ADDF-6407C075599E}"/>
              </a:ext>
            </a:extLst>
          </p:cNvPr>
          <p:cNvSpPr txBox="1"/>
          <p:nvPr/>
        </p:nvSpPr>
        <p:spPr>
          <a:xfrm>
            <a:off x="1761565" y="28911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DoG</a:t>
            </a:r>
            <a:r>
              <a:rPr lang="en-US" sz="1600" dirty="0"/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3786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262770" cy="2627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9911050" cy="2706641"/>
            <a:chOff x="364814" y="2424432"/>
            <a:chExt cx="9911050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2787689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1" y="666853"/>
            <a:ext cx="678972" cy="313885"/>
          </a:xfrm>
          <a:prstGeom prst="rect">
            <a:avLst/>
          </a:prstGeom>
        </p:spPr>
      </p:pic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304433" cy="3044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26C387-57AF-C64B-A9B5-2C64CBCB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12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C4F968-1014-904A-B4AF-55A96808DDE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69581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3 C 0.02448 0.00139 0.14551 0.00069 0.14499 0.00787 C 0.14447 0.01504 -0.00365 0.03587 -0.0033 0.04374 C -0.00295 0.05138 0.1469 0.04536 0.14707 0.05485 C 0.14725 0.06457 -0.00174 0.09095 -0.00226 0.1016 C -0.00278 0.11247 0.14395 0.10877 0.14395 0.11988 C 0.14395 0.13122 -0.00157 0.15807 -0.00226 0.16917 C -0.00295 0.18028 0.11061 0.1826 0.1403 0.18607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7" y="9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6" name="Picture 5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29" y="618403"/>
            <a:ext cx="399472" cy="3994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4814" y="2424432"/>
            <a:ext cx="11138146" cy="2706641"/>
            <a:chOff x="364814" y="2424432"/>
            <a:chExt cx="11138146" cy="2706641"/>
          </a:xfrm>
        </p:grpSpPr>
        <p:grpSp>
          <p:nvGrpSpPr>
            <p:cNvPr id="3" name="Group 2"/>
            <p:cNvGrpSpPr/>
            <p:nvPr/>
          </p:nvGrpSpPr>
          <p:grpSpPr>
            <a:xfrm>
              <a:off x="364814" y="2530048"/>
              <a:ext cx="8727011" cy="2305230"/>
              <a:chOff x="364814" y="2530048"/>
              <a:chExt cx="8727011" cy="2305230"/>
            </a:xfrm>
          </p:grpSpPr>
          <p:pic>
            <p:nvPicPr>
              <p:cNvPr id="7" name="Picture 6" descr="Screen Shot 2014-10-09 at 5.41.43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814" y="3622771"/>
                <a:ext cx="8593401" cy="1212507"/>
              </a:xfrm>
              <a:prstGeom prst="rect">
                <a:avLst/>
              </a:prstGeom>
            </p:spPr>
          </p:pic>
          <p:pic>
            <p:nvPicPr>
              <p:cNvPr id="8" name="Picture 7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579" y="2530048"/>
                <a:ext cx="1387246" cy="641317"/>
              </a:xfrm>
              <a:prstGeom prst="rect">
                <a:avLst/>
              </a:prstGeom>
            </p:spPr>
          </p:pic>
          <p:pic>
            <p:nvPicPr>
              <p:cNvPr id="9" name="Picture 8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664" y="2592610"/>
                <a:ext cx="1182729" cy="546770"/>
              </a:xfrm>
              <a:prstGeom prst="rect">
                <a:avLst/>
              </a:prstGeom>
            </p:spPr>
          </p:pic>
          <p:pic>
            <p:nvPicPr>
              <p:cNvPr id="10" name="Picture 9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888" y="2609910"/>
                <a:ext cx="1090213" cy="504000"/>
              </a:xfrm>
              <a:prstGeom prst="rect">
                <a:avLst/>
              </a:prstGeom>
            </p:spPr>
          </p:pic>
          <p:pic>
            <p:nvPicPr>
              <p:cNvPr id="11" name="Picture 10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6624" y="2654231"/>
                <a:ext cx="934466" cy="431999"/>
              </a:xfrm>
              <a:prstGeom prst="rect">
                <a:avLst/>
              </a:prstGeom>
            </p:spPr>
          </p:pic>
          <p:pic>
            <p:nvPicPr>
              <p:cNvPr id="15" name="Picture 14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361" y="2685042"/>
                <a:ext cx="778717" cy="359997"/>
              </a:xfrm>
              <a:prstGeom prst="rect">
                <a:avLst/>
              </a:prstGeom>
            </p:spPr>
          </p:pic>
          <p:pic>
            <p:nvPicPr>
              <p:cNvPr id="16" name="Picture 15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134" y="2699213"/>
                <a:ext cx="622973" cy="287997"/>
              </a:xfrm>
              <a:prstGeom prst="rect">
                <a:avLst/>
              </a:prstGeom>
            </p:spPr>
          </p:pic>
          <p:pic>
            <p:nvPicPr>
              <p:cNvPr id="17" name="Picture 16" descr="Screen Shot 2014-10-09 at 5.43.08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218" y="2753091"/>
                <a:ext cx="467226" cy="215996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4014785" y="2424432"/>
              <a:ext cx="7488175" cy="27066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4-10-09 at 8.5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85" y="650417"/>
            <a:ext cx="440583" cy="440583"/>
          </a:xfrm>
          <a:prstGeom prst="rect">
            <a:avLst/>
          </a:prstGeom>
        </p:spPr>
      </p:pic>
      <p:pic>
        <p:nvPicPr>
          <p:cNvPr id="18" name="Picture 17" descr="Screen Shot 2014-10-09 at 5.43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1" y="657878"/>
            <a:ext cx="778717" cy="35999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97665" y="61840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ea typeface="Zapf Dingbats"/>
                <a:cs typeface="Trebuchet MS"/>
                <a:sym typeface="Zapf Dingbats"/>
              </a:rPr>
              <a:t>★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A297A8-A4E0-F841-9573-76883DB8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31F97-7317-D742-93BD-509D7B9341F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0363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C 0.02066 0.00047 0.12431 -2.96296E-6 0.12396 0.00648 C 0.12344 0.01273 -0.00312 0.03125 -0.00312 0.0382 C -0.00295 0.04514 0.1257 0.03982 0.12587 0.04815 C 0.12604 0.05695 -0.00174 0.08033 -0.00226 0.08959 C -0.00278 0.09931 0.12292 0.09584 0.12292 0.10602 C 0.12292 0.11598 -0.00174 0.14005 -0.00226 0.14954 C -0.00295 0.15949 0.09427 0.16158 0.11997 0.16505 " pathEditMode="relative" rAng="0" ptsTypes="aaaaa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4814" y="2530048"/>
            <a:ext cx="8727011" cy="2305230"/>
            <a:chOff x="364814" y="2530048"/>
            <a:chExt cx="8727011" cy="2305230"/>
          </a:xfrm>
        </p:grpSpPr>
        <p:pic>
          <p:nvPicPr>
            <p:cNvPr id="7" name="Picture 6" descr="Screen Shot 2014-10-09 at 5.41.4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14" y="3622771"/>
              <a:ext cx="8593401" cy="1212507"/>
            </a:xfrm>
            <a:prstGeom prst="rect">
              <a:avLst/>
            </a:prstGeom>
          </p:spPr>
        </p:pic>
        <p:pic>
          <p:nvPicPr>
            <p:cNvPr id="8" name="Picture 7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579" y="2530048"/>
              <a:ext cx="1387246" cy="641317"/>
            </a:xfrm>
            <a:prstGeom prst="rect">
              <a:avLst/>
            </a:prstGeom>
          </p:spPr>
        </p:pic>
        <p:pic>
          <p:nvPicPr>
            <p:cNvPr id="9" name="Picture 8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4" y="2592610"/>
              <a:ext cx="1182729" cy="546770"/>
            </a:xfrm>
            <a:prstGeom prst="rect">
              <a:avLst/>
            </a:prstGeom>
          </p:spPr>
        </p:pic>
        <p:pic>
          <p:nvPicPr>
            <p:cNvPr id="10" name="Picture 9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88" y="2609910"/>
              <a:ext cx="1090213" cy="504000"/>
            </a:xfrm>
            <a:prstGeom prst="rect">
              <a:avLst/>
            </a:prstGeom>
          </p:spPr>
        </p:pic>
        <p:pic>
          <p:nvPicPr>
            <p:cNvPr id="11" name="Picture 10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624" y="2654231"/>
              <a:ext cx="934466" cy="431999"/>
            </a:xfrm>
            <a:prstGeom prst="rect">
              <a:avLst/>
            </a:prstGeom>
          </p:spPr>
        </p:pic>
        <p:pic>
          <p:nvPicPr>
            <p:cNvPr id="15" name="Picture 14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61" y="2685042"/>
              <a:ext cx="778717" cy="359997"/>
            </a:xfrm>
            <a:prstGeom prst="rect">
              <a:avLst/>
            </a:prstGeom>
          </p:spPr>
        </p:pic>
        <p:pic>
          <p:nvPicPr>
            <p:cNvPr id="16" name="Picture 15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134" y="2699213"/>
              <a:ext cx="622973" cy="287997"/>
            </a:xfrm>
            <a:prstGeom prst="rect">
              <a:avLst/>
            </a:prstGeom>
          </p:spPr>
        </p:pic>
        <p:pic>
          <p:nvPicPr>
            <p:cNvPr id="17" name="Picture 16" descr="Screen Shot 2014-10-09 at 5.43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18" y="2753091"/>
              <a:ext cx="467226" cy="21599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0696" y="2367612"/>
            <a:ext cx="8941129" cy="8683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286" y="1958458"/>
            <a:ext cx="36063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★"/>
            </a:pPr>
            <a:r>
              <a:rPr lang="en-US" dirty="0">
                <a:latin typeface="Trebuchet MS"/>
                <a:cs typeface="Trebuchet MS"/>
              </a:rPr>
              <a:t>with </a:t>
            </a:r>
            <a:r>
              <a:rPr lang="en-US" dirty="0" err="1">
                <a:latin typeface="Trebuchet MS"/>
                <a:cs typeface="Trebuchet MS"/>
              </a:rPr>
              <a:t>DoG</a:t>
            </a:r>
            <a:r>
              <a:rPr lang="en-US" dirty="0">
                <a:latin typeface="Trebuchet MS"/>
                <a:cs typeface="Trebuchet MS"/>
              </a:rPr>
              <a:t> of different </a:t>
            </a:r>
            <a:r>
              <a:rPr lang="en-US" dirty="0" err="1">
                <a:latin typeface="Trebuchet MS"/>
                <a:cs typeface="Trebuchet MS"/>
              </a:rPr>
              <a:t>σ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Zapf Dingbats" charset="0"/>
              <a:buChar char="★"/>
            </a:pPr>
            <a:endParaRPr lang="en-US" dirty="0">
              <a:latin typeface="Trebuchet MS"/>
              <a:cs typeface="Trebuchet MS"/>
            </a:endParaRPr>
          </a:p>
          <a:p>
            <a:r>
              <a:rPr lang="en-US" dirty="0">
                <a:latin typeface="Trebuchet MS"/>
                <a:cs typeface="Trebuchet MS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77388" y="23251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814" y="4835278"/>
            <a:ext cx="99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EB99-FBA1-4A41-AB4F-3345C23D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9A936-D107-0645-9E35-F9204DB0EE2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55673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pic>
        <p:nvPicPr>
          <p:cNvPr id="3" name="Picture 2" descr="Screen Shot 2014-10-09 at 5.4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" y="3622771"/>
            <a:ext cx="8593401" cy="1212507"/>
          </a:xfrm>
          <a:prstGeom prst="rect">
            <a:avLst/>
          </a:prstGeom>
        </p:spPr>
      </p:pic>
      <p:pic>
        <p:nvPicPr>
          <p:cNvPr id="4" name="Picture 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9" y="2530048"/>
            <a:ext cx="1387246" cy="641317"/>
          </a:xfrm>
          <a:prstGeom prst="rect">
            <a:avLst/>
          </a:prstGeom>
        </p:spPr>
      </p:pic>
      <p:pic>
        <p:nvPicPr>
          <p:cNvPr id="24" name="Picture 23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64" y="2592610"/>
            <a:ext cx="1182729" cy="546770"/>
          </a:xfrm>
          <a:prstGeom prst="rect">
            <a:avLst/>
          </a:prstGeom>
        </p:spPr>
      </p:pic>
      <p:pic>
        <p:nvPicPr>
          <p:cNvPr id="27" name="Picture 26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88" y="2609910"/>
            <a:ext cx="1090213" cy="504000"/>
          </a:xfrm>
          <a:prstGeom prst="rect">
            <a:avLst/>
          </a:prstGeom>
        </p:spPr>
      </p:pic>
      <p:pic>
        <p:nvPicPr>
          <p:cNvPr id="29" name="Picture 28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24" y="2654231"/>
            <a:ext cx="934466" cy="431999"/>
          </a:xfrm>
          <a:prstGeom prst="rect">
            <a:avLst/>
          </a:prstGeom>
        </p:spPr>
      </p:pic>
      <p:pic>
        <p:nvPicPr>
          <p:cNvPr id="31" name="Picture 30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61" y="2685042"/>
            <a:ext cx="778717" cy="359997"/>
          </a:xfrm>
          <a:prstGeom prst="rect">
            <a:avLst/>
          </a:prstGeom>
        </p:spPr>
      </p:pic>
      <p:pic>
        <p:nvPicPr>
          <p:cNvPr id="33" name="Picture 32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34" y="2699213"/>
            <a:ext cx="622973" cy="287997"/>
          </a:xfrm>
          <a:prstGeom prst="rect">
            <a:avLst/>
          </a:prstGeom>
        </p:spPr>
      </p:pic>
      <p:pic>
        <p:nvPicPr>
          <p:cNvPr id="35" name="Picture 34" descr="Screen Shot 2014-10-09 at 5.43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" y="2753091"/>
            <a:ext cx="467226" cy="215996"/>
          </a:xfrm>
          <a:prstGeom prst="rect">
            <a:avLst/>
          </a:prstGeom>
        </p:spPr>
      </p:pic>
      <p:pic>
        <p:nvPicPr>
          <p:cNvPr id="38" name="Picture 37" descr="Screen Shot 2014-10-09 at 6.04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" y="5403988"/>
            <a:ext cx="9144000" cy="666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659" y="3234264"/>
            <a:ext cx="3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Location: Where is the maximum?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69207" y="4553038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 flipV="1">
            <a:off x="4646394" y="4217143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flipV="1">
            <a:off x="4561982" y="1360951"/>
            <a:ext cx="35998" cy="36024"/>
          </a:xfrm>
          <a:prstGeom prst="ellipse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467" y="3228904"/>
            <a:ext cx="21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Scale: Which mask?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107037" y="2419029"/>
            <a:ext cx="1130502" cy="77376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290994" y="2495114"/>
            <a:ext cx="751242" cy="264312"/>
            <a:chOff x="4290994" y="2495114"/>
            <a:chExt cx="751242" cy="26431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90994" y="2647826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814130" y="2650354"/>
              <a:ext cx="22810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519100" y="250047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805596" y="2495114"/>
              <a:ext cx="0" cy="258952"/>
            </a:xfrm>
            <a:prstGeom prst="line">
              <a:avLst/>
            </a:prstGeom>
            <a:ln w="952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>
            <a:spLocks noChangeAspect="1"/>
          </p:cNvSpPr>
          <p:nvPr/>
        </p:nvSpPr>
        <p:spPr>
          <a:xfrm>
            <a:off x="4458258" y="1259493"/>
            <a:ext cx="251996" cy="2521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63847" y="3214606"/>
            <a:ext cx="0" cy="79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02100" y="2362284"/>
            <a:ext cx="35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σ</a:t>
            </a:r>
            <a:r>
              <a:rPr lang="en-US" dirty="0">
                <a:latin typeface="Trebuchet MS"/>
                <a:cs typeface="Trebuchet MS"/>
              </a:rPr>
              <a:t>'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8E956-DFF0-F648-9A61-90C6FA61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15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B62DB-5459-C946-8417-FA833A47F0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4163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7" grpId="0" animBg="1"/>
      <p:bldP spid="17" grpId="1" animBg="1"/>
      <p:bldP spid="18" grpId="0"/>
      <p:bldP spid="19" grpId="0" animBg="1"/>
      <p:bldP spid="3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E2D0-3E52-EB48-B340-91D62F9A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391FD-F84D-3A45-AD01-C6909A2F83C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4078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8" y="1683778"/>
            <a:ext cx="2550005" cy="21576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679" y="5923542"/>
            <a:ext cx="6459794" cy="634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6" y="5090389"/>
            <a:ext cx="3476852" cy="943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86" y="4414889"/>
            <a:ext cx="923960" cy="23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6" y="3977391"/>
            <a:ext cx="1067126" cy="240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0542" y="428132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1048" y="385312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2" name="TextBox 11"/>
          <p:cNvSpPr txBox="1"/>
          <p:nvPr/>
        </p:nvSpPr>
        <p:spPr>
          <a:xfrm rot="5400000">
            <a:off x="4752220" y="52278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101315" y="2928837"/>
            <a:ext cx="232153" cy="1352489"/>
          </a:xfrm>
          <a:prstGeom prst="rightBrace">
            <a:avLst>
              <a:gd name="adj1" fmla="val 8333"/>
              <a:gd name="adj2" fmla="val 747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8433108">
            <a:off x="6313261" y="3797637"/>
            <a:ext cx="1080841" cy="707922"/>
          </a:xfrm>
          <a:prstGeom prst="arc">
            <a:avLst>
              <a:gd name="adj1" fmla="val 12697746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533031" y="495452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sp>
        <p:nvSpPr>
          <p:cNvPr id="18" name="TextBox 17"/>
          <p:cNvSpPr txBox="1"/>
          <p:nvPr/>
        </p:nvSpPr>
        <p:spPr>
          <a:xfrm rot="3907803">
            <a:off x="6897822" y="141494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.........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85" y="2711050"/>
            <a:ext cx="872761" cy="2443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16077" y="786076"/>
            <a:ext cx="5437947" cy="1603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513" y="769714"/>
            <a:ext cx="3763946" cy="7807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7428BC-A00C-6E45-A2C4-E5A09B46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FE059-3EFD-964F-8E22-979631AC61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9" y="749893"/>
            <a:ext cx="5558695" cy="4151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671154"/>
            <a:ext cx="834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24" y="749893"/>
            <a:ext cx="1984289" cy="1679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9CB2A-FEAD-B94C-9976-36761870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22B44-C080-D74E-BC45-36A0F06C722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4244" y="3079443"/>
            <a:ext cx="4293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MATLAB Demo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PAT02_SIFT_DoG_Keypoints.m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8476-5C8C-284D-98A6-0B9C6F57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72D3-92BA-EB42-BC6D-67AC5172B49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3330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D. G. Lowe. </a:t>
            </a:r>
            <a:r>
              <a:rPr lang="en-US" sz="1400" dirty="0">
                <a:latin typeface="Trebuchet MS"/>
                <a:cs typeface="Trebuchet MS"/>
                <a:hlinkClick r:id="rId2"/>
              </a:rPr>
              <a:t>Distinctive image features from scale-invariant features</a:t>
            </a:r>
            <a:r>
              <a:rPr lang="en-US" sz="1400" dirty="0">
                <a:latin typeface="Trebuchet MS"/>
                <a:cs typeface="Trebuchet MS"/>
              </a:rPr>
              <a:t>. Intl. Journal of Computer Vision, 60(2):91-110, 2004.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5" y="966991"/>
            <a:ext cx="1174614" cy="1417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8202F-91A9-144E-8287-61BE7C1B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C0B21-9A36-D545-8BAD-E33EF934F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24"/>
          <a:stretch/>
        </p:blipFill>
        <p:spPr>
          <a:xfrm>
            <a:off x="2145209" y="869400"/>
            <a:ext cx="5474791" cy="48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9279" y="3058832"/>
            <a:ext cx="3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Descriptor of a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B95F0-317E-F546-A6B4-220A76E9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F62-62EF-ED4A-BE9D-2EA353062F7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4132692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First, we have to understand what is a Histogram of Gradients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465E5-295D-3E4F-9D2B-C616D737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DBAFB-C22A-6B4F-9FFD-1EAAF5446F1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3443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5456289" y="2530374"/>
            <a:ext cx="396895" cy="247208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9202" y="4249342"/>
            <a:ext cx="8782508" cy="2451526"/>
            <a:chOff x="179202" y="4249342"/>
            <a:chExt cx="8782508" cy="2451526"/>
          </a:xfrm>
        </p:grpSpPr>
        <p:pic>
          <p:nvPicPr>
            <p:cNvPr id="2" name="Picture 1" descr="Screen Shot 2014-10-09 at 10.21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3" y="4618674"/>
              <a:ext cx="3513407" cy="1594319"/>
            </a:xfrm>
            <a:prstGeom prst="rect">
              <a:avLst/>
            </a:prstGeom>
          </p:spPr>
        </p:pic>
        <p:pic>
          <p:nvPicPr>
            <p:cNvPr id="21" name="Picture 20" descr="Screen Shot 2014-10-09 at 10.04.0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132" y="4547018"/>
              <a:ext cx="2942531" cy="144578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256663" y="5415834"/>
              <a:ext cx="145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</a:t>
              </a:r>
              <a:r>
                <a:rPr lang="en-US" dirty="0">
                  <a:latin typeface="Trebuchet MS"/>
                  <a:cs typeface="Trebuchet MS"/>
                </a:rPr>
                <a:t> [ -1 0 1] =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202" y="6331536"/>
              <a:ext cx="1823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rebuchet MS"/>
                  <a:ea typeface="Zapf Dingbats"/>
                  <a:cs typeface="Trebuchet MS"/>
                  <a:sym typeface="Zapf Dingbats"/>
                </a:rPr>
                <a:t>★ : Convolution 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49927" y="4249342"/>
              <a:ext cx="35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Trebuchet MS"/>
                  <a:cs typeface="Trebuchet MS"/>
                </a:rPr>
                <a:t>σ</a:t>
              </a:r>
              <a:r>
                <a:rPr lang="en-US" dirty="0">
                  <a:latin typeface="Trebuchet MS"/>
                  <a:cs typeface="Trebuchet MS"/>
                </a:rPr>
                <a:t>'</a:t>
              </a: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FCDD7-0F46-FA4D-9D8B-C5E80E53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5E23A-22DC-2040-B206-A0E0571D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3DC93-38E4-1749-BC7B-DCBF673F2EB1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561D80-620A-AA42-99A4-DB48CDC2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0E6FA1-E33D-4F4B-A74F-FB6623703147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A0876-DDA6-F44C-B5AD-2835E8DD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25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79A3A6-1D70-E74E-B770-1C9621C7C03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C57F0-61DD-4140-B42C-E4697A26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26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A7985B-6812-C946-94E7-748A238887B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730BDCD-7AF9-E040-906F-A08BD8F3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27</a:t>
            </a:fld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D828DC-56D2-0C43-BDE6-D40CA1BCB58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2C6CF-F7F7-0A4C-9B45-3EAF5ED3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28</a:t>
            </a:fld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FF2268-A393-8540-B6D7-EAE927E812DD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08841-67AC-7C4C-85B0-7006CBAC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29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382E0A-4A06-1941-ACBF-147193ECCC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Why SIFT?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26E61A-BA58-0D42-A915-2CD747FF4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1BB6-5DA8-E147-9E01-BC08DE089A20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Now, we can understand how to build the SIFT descriptor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617ED-2957-694F-AAD0-EBB84163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47DF1-0A9B-0B4A-9970-E132429655C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55918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38395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CB630-F25D-C74B-8FE2-3441DCC5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36168-7A2F-D44B-B1F4-33E6E02C686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344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61093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r>
              <a:rPr lang="en-US" sz="2400" dirty="0">
                <a:latin typeface="Trebuchet MS"/>
                <a:cs typeface="Trebuchet MS"/>
              </a:rPr>
              <a:t>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28077" y="434415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8DD23-CE6C-464C-B385-86582A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A7DE4-52C9-2A46-97A3-61B4714E47C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424D6-67FF-6644-ADFD-EA731585983B}"/>
              </a:ext>
            </a:extLst>
          </p:cNvPr>
          <p:cNvSpPr txBox="1"/>
          <p:nvPr/>
        </p:nvSpPr>
        <p:spPr>
          <a:xfrm>
            <a:off x="4106333" y="3843554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608545-BEDD-234C-AF56-C46A8029894F}"/>
              </a:ext>
            </a:extLst>
          </p:cNvPr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345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49" y="3750307"/>
            <a:ext cx="3384025" cy="225601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328077" y="4310530"/>
            <a:ext cx="960042" cy="2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81612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6333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98861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13930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4-10-09 at 11.44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29" y="3000759"/>
            <a:ext cx="3109107" cy="27488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20705" y="3366430"/>
            <a:ext cx="3427652" cy="1984351"/>
            <a:chOff x="2120705" y="3366430"/>
            <a:chExt cx="3427652" cy="1984351"/>
          </a:xfrm>
        </p:grpSpPr>
        <p:sp>
          <p:nvSpPr>
            <p:cNvPr id="24" name="Oval 23"/>
            <p:cNvSpPr/>
            <p:nvPr/>
          </p:nvSpPr>
          <p:spPr>
            <a:xfrm>
              <a:off x="3107080" y="3366430"/>
              <a:ext cx="2441277" cy="1984351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2120705" y="4310530"/>
              <a:ext cx="2167414" cy="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BCE5D-CAD9-CE4B-842D-C70E051E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33EE3-6D51-2040-AFBA-CA347AC2FA29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6085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20705" y="3000759"/>
            <a:ext cx="3725131" cy="2748858"/>
            <a:chOff x="2120705" y="3000759"/>
            <a:chExt cx="3725131" cy="2748858"/>
          </a:xfrm>
        </p:grpSpPr>
        <p:pic>
          <p:nvPicPr>
            <p:cNvPr id="26" name="Picture 25" descr="Screen Shot 2014-10-09 at 11.44.3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729" y="3000759"/>
              <a:ext cx="3109107" cy="274885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120705" y="3366430"/>
              <a:ext cx="3427652" cy="1984351"/>
              <a:chOff x="2120705" y="3366430"/>
              <a:chExt cx="3427652" cy="198435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107080" y="3366430"/>
                <a:ext cx="2441277" cy="1984351"/>
              </a:xfrm>
              <a:prstGeom prst="ellipse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rgbClr val="FF0000"/>
                    </a:solidFill>
                  </a:ln>
                  <a:noFill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2120705" y="4310530"/>
                <a:ext cx="2167414" cy="2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B299A-34F3-0844-A895-3552590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34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775C9-FD18-394B-95E7-B126AFB3AD5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4840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3556" y="5821092"/>
            <a:ext cx="337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5.  Define 16 partitions</a:t>
            </a:r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905E0-F146-A048-83A8-C996BB16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35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09F30-8A44-AC4B-AE09-0010281985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09215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3208" y="2742473"/>
            <a:ext cx="2216979" cy="2819844"/>
            <a:chOff x="6423208" y="2742473"/>
            <a:chExt cx="2216979" cy="2819844"/>
          </a:xfrm>
        </p:grpSpPr>
        <p:grpSp>
          <p:nvGrpSpPr>
            <p:cNvPr id="14" name="Group 13"/>
            <p:cNvGrpSpPr/>
            <p:nvPr/>
          </p:nvGrpSpPr>
          <p:grpSpPr>
            <a:xfrm>
              <a:off x="6423208" y="2742473"/>
              <a:ext cx="2216979" cy="2819844"/>
              <a:chOff x="5239528" y="2298629"/>
              <a:chExt cx="2216979" cy="281984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89383" y="2298629"/>
                <a:ext cx="1400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rebuchet MS"/>
                    <a:cs typeface="Trebuchet MS"/>
                  </a:rPr>
                  <a:t>8 directions</a:t>
                </a:r>
                <a:endParaRPr lang="en-US" baseline="-25000" dirty="0">
                  <a:latin typeface="Trebuchet MS"/>
                  <a:cs typeface="Trebuchet MS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6309285" y="3054419"/>
                <a:ext cx="0" cy="172799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458134" y="3918418"/>
                <a:ext cx="1702301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07430" y="3307478"/>
                <a:ext cx="1203709" cy="122188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238451" y="3853394"/>
                <a:ext cx="143996" cy="13341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rebuchet MS"/>
                  <a:cs typeface="Trebuchet M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177690" y="3766968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1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81618" y="306532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2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169876" y="2787880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12519" y="300921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4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39528" y="3757755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5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71737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6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81315" y="4810696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7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858314" y="4427894"/>
                <a:ext cx="2788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rebuchet MS"/>
                    <a:cs typeface="Trebuchet MS"/>
                  </a:rPr>
                  <a:t>8</a:t>
                </a:r>
              </a:p>
            </p:txBody>
          </p:sp>
        </p:grpSp>
        <p:cxnSp>
          <p:nvCxnSpPr>
            <p:cNvPr id="32" name="Straight Arrow Connector 31"/>
            <p:cNvCxnSpPr>
              <a:stCxn id="20" idx="6"/>
            </p:cNvCxnSpPr>
            <p:nvPr/>
          </p:nvCxnSpPr>
          <p:spPr>
            <a:xfrm flipV="1">
              <a:off x="7566127" y="4362262"/>
              <a:ext cx="790684" cy="1681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3235092" y="3803210"/>
            <a:ext cx="373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</p:txBody>
      </p:sp>
      <p:sp>
        <p:nvSpPr>
          <p:cNvPr id="34" name="Oval 33"/>
          <p:cNvSpPr/>
          <p:nvPr/>
        </p:nvSpPr>
        <p:spPr>
          <a:xfrm>
            <a:off x="3227620" y="4155307"/>
            <a:ext cx="360000" cy="348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42689" y="4069190"/>
            <a:ext cx="523391" cy="51719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Screen Shot 2014-10-09 at 11.4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5488" y="3000759"/>
            <a:ext cx="3109107" cy="274885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 flipH="1">
            <a:off x="1865488" y="437518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6" idx="2"/>
            <a:endCxn id="36" idx="0"/>
          </p:cNvCxnSpPr>
          <p:nvPr/>
        </p:nvCxnSpPr>
        <p:spPr>
          <a:xfrm>
            <a:off x="3420041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47718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205702" y="3000759"/>
            <a:ext cx="0" cy="274885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69928" y="36645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74368" y="5049858"/>
            <a:ext cx="310910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chemeClr val="bg2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chemeClr val="bg2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C85FA-84F2-CC4E-84A3-EDA913C7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968" y="873440"/>
            <a:ext cx="81612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13556" y="5821092"/>
            <a:ext cx="6609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952352" y="3299461"/>
            <a:ext cx="655551" cy="259269"/>
            <a:chOff x="5107665" y="5417879"/>
            <a:chExt cx="3079219" cy="1023147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715703" y="3301420"/>
            <a:ext cx="655551" cy="261584"/>
            <a:chOff x="5107665" y="5408743"/>
            <a:chExt cx="3079219" cy="10322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525430" y="3248144"/>
            <a:ext cx="655551" cy="314861"/>
            <a:chOff x="5107665" y="5198498"/>
            <a:chExt cx="3079219" cy="1242528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290064" y="3248144"/>
            <a:ext cx="655551" cy="335367"/>
            <a:chOff x="5107665" y="5117575"/>
            <a:chExt cx="3079219" cy="1323451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958904" y="4004777"/>
            <a:ext cx="655551" cy="259269"/>
            <a:chOff x="5107665" y="5417879"/>
            <a:chExt cx="3079219" cy="1023147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2722255" y="4006736"/>
            <a:ext cx="655551" cy="261584"/>
            <a:chOff x="5107665" y="5408743"/>
            <a:chExt cx="3079219" cy="1032283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531982" y="3953460"/>
            <a:ext cx="655551" cy="314861"/>
            <a:chOff x="5107665" y="5198498"/>
            <a:chExt cx="3079219" cy="124252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296616" y="3953460"/>
            <a:ext cx="655551" cy="335367"/>
            <a:chOff x="5107665" y="5117575"/>
            <a:chExt cx="3079219" cy="1323451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1959379" y="4691865"/>
            <a:ext cx="655551" cy="259269"/>
            <a:chOff x="5107665" y="5417879"/>
            <a:chExt cx="3079219" cy="1023147"/>
          </a:xfrm>
        </p:grpSpPr>
        <p:cxnSp>
          <p:nvCxnSpPr>
            <p:cNvPr id="135" name="Straight Arrow Connector 134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722730" y="4617599"/>
            <a:ext cx="655551" cy="337809"/>
            <a:chOff x="5107665" y="5107938"/>
            <a:chExt cx="3079219" cy="1333088"/>
          </a:xfrm>
        </p:grpSpPr>
        <p:cxnSp>
          <p:nvCxnSpPr>
            <p:cNvPr id="146" name="Straight Arrow Connector 1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41605" y="5107938"/>
              <a:ext cx="216289" cy="12296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532457" y="4640548"/>
            <a:ext cx="655551" cy="314861"/>
            <a:chOff x="5107665" y="5198498"/>
            <a:chExt cx="3079219" cy="1242528"/>
          </a:xfrm>
        </p:grpSpPr>
        <p:cxnSp>
          <p:nvCxnSpPr>
            <p:cNvPr id="157" name="Straight Arrow Connector 1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297091" y="4640548"/>
            <a:ext cx="655551" cy="335367"/>
            <a:chOff x="5107665" y="5117575"/>
            <a:chExt cx="3079219" cy="1323451"/>
          </a:xfrm>
        </p:grpSpPr>
        <p:cxnSp>
          <p:nvCxnSpPr>
            <p:cNvPr id="168" name="Straight Arrow Connector 167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1965931" y="5254724"/>
            <a:ext cx="655551" cy="310586"/>
            <a:chOff x="5107665" y="5215368"/>
            <a:chExt cx="3079219" cy="1225658"/>
          </a:xfrm>
        </p:grpSpPr>
        <p:cxnSp>
          <p:nvCxnSpPr>
            <p:cNvPr id="179" name="Straight Arrow Connector 17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2729282" y="5310316"/>
            <a:ext cx="655551" cy="259269"/>
            <a:chOff x="5107665" y="5417879"/>
            <a:chExt cx="3079219" cy="102314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99" name="Straight Arrow Connector 19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539009" y="5254724"/>
            <a:ext cx="655551" cy="314861"/>
            <a:chOff x="5107665" y="5198498"/>
            <a:chExt cx="3079219" cy="1242528"/>
          </a:xfrm>
        </p:grpSpPr>
        <p:cxnSp>
          <p:nvCxnSpPr>
            <p:cNvPr id="201" name="Straight Arrow Connector 20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/>
        </p:nvGrpSpPr>
        <p:grpSpPr>
          <a:xfrm>
            <a:off x="4295502" y="5254724"/>
            <a:ext cx="655551" cy="335367"/>
            <a:chOff x="5107665" y="5117575"/>
            <a:chExt cx="3079219" cy="1323451"/>
          </a:xfrm>
        </p:grpSpPr>
        <p:cxnSp>
          <p:nvCxnSpPr>
            <p:cNvPr id="212" name="Straight Arrow Connector 21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2113912" y="2994336"/>
            <a:ext cx="27228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       2             3            4</a:t>
            </a: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342900" indent="-342900">
              <a:buAutoNum type="arabicPlain"/>
            </a:pP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5              6             7           8</a:t>
            </a:r>
          </a:p>
          <a:p>
            <a:endParaRPr lang="en-US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9              10           11         12</a:t>
            </a: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13             14          15          16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021B1-CD50-EE47-A793-A86D39C7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2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7.	Concatenate all histograms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27001"/>
            <a:ext cx="655551" cy="314861"/>
            <a:chOff x="5107665" y="5198498"/>
            <a:chExt cx="3079219" cy="1242528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27001"/>
            <a:ext cx="655551" cy="335367"/>
            <a:chOff x="5107665" y="5117575"/>
            <a:chExt cx="3079219" cy="1323451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069773"/>
            <a:ext cx="655551" cy="310586"/>
            <a:chOff x="5107665" y="5215368"/>
            <a:chExt cx="3079219" cy="1225658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215368"/>
              <a:ext cx="249296" cy="111311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069773"/>
            <a:ext cx="655551" cy="314861"/>
            <a:chOff x="5107665" y="5198498"/>
            <a:chExt cx="3079219" cy="1242528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198498"/>
              <a:ext cx="249296" cy="10866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069773"/>
            <a:ext cx="655551" cy="335367"/>
            <a:chOff x="5107665" y="5117575"/>
            <a:chExt cx="3079219" cy="1323451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117575"/>
              <a:ext cx="307729" cy="12109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213" name="Left Brace 21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4014506" y="3971173"/>
            <a:ext cx="101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66C30-DA1E-8E49-9050-D64CBC05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38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F1C0C7-B92C-0447-AC31-4DF41C272CBF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61173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41FDB-EE22-B64C-B8D0-39F46082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39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005C02-667A-4F47-806F-C6CF9EB08E9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33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1816476"/>
            <a:ext cx="2336800" cy="15621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911283" y="2154051"/>
            <a:ext cx="3304249" cy="884125"/>
            <a:chOff x="4911283" y="2154051"/>
            <a:chExt cx="3304249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10512"/>
              <a:ext cx="1358895" cy="755505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88265"/>
              <a:ext cx="305463" cy="7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364157" y="2154051"/>
            <a:ext cx="3666372" cy="3845804"/>
            <a:chOff x="2364157" y="2154051"/>
            <a:chExt cx="3666372" cy="3845804"/>
          </a:xfrm>
        </p:grpSpPr>
        <p:sp>
          <p:nvSpPr>
            <p:cNvPr id="4" name="Rectangle 3"/>
            <p:cNvSpPr/>
            <p:nvPr/>
          </p:nvSpPr>
          <p:spPr>
            <a:xfrm>
              <a:off x="2829596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keypoints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3"/>
              <a:endCxn id="4" idx="1"/>
            </p:cNvCxnSpPr>
            <p:nvPr/>
          </p:nvCxnSpPr>
          <p:spPr>
            <a:xfrm flipV="1">
              <a:off x="2364157" y="2596114"/>
              <a:ext cx="465439" cy="14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4469487" y="2596114"/>
              <a:ext cx="4417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Screen Shot 2012-11-30 at 2.19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771" y="3908933"/>
              <a:ext cx="2336800" cy="15621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>
              <a:stCxn id="17" idx="0"/>
            </p:cNvCxnSpPr>
            <p:nvPr/>
          </p:nvCxnSpPr>
          <p:spPr>
            <a:xfrm flipH="1" flipV="1">
              <a:off x="4662435" y="2593607"/>
              <a:ext cx="13736" cy="13153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90555" y="4129611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897654">
              <a:off x="3670444" y="39434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0598473">
              <a:off x="3996978" y="4231645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0471668">
              <a:off x="3822844" y="409585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24859" y="4060863"/>
              <a:ext cx="152793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</a:t>
              </a:r>
            </a:p>
            <a:p>
              <a:r>
                <a:rPr lang="en-US" sz="4000" dirty="0">
                  <a:solidFill>
                    <a:srgbClr val="FF0000"/>
                  </a:solidFill>
                </a:rPr>
                <a:t>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75760">
              <a:off x="3695621" y="4122619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9826488">
              <a:off x="4127644" y="4225027"/>
              <a:ext cx="19028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</a:rPr>
                <a:t>. . .   . .. . </a:t>
              </a:r>
            </a:p>
            <a:p>
              <a:endParaRPr lang="en-US" sz="4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690488" y="4172693"/>
            <a:ext cx="22960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rebuchet MS"/>
                <a:cs typeface="Trebuchet MS"/>
              </a:rPr>
              <a:t>Each </a:t>
            </a:r>
            <a:r>
              <a:rPr lang="en-US" sz="2000" dirty="0" err="1">
                <a:latin typeface="Trebuchet MS"/>
                <a:cs typeface="Trebuchet MS"/>
              </a:rPr>
              <a:t>keypoint</a:t>
            </a:r>
            <a:r>
              <a:rPr lang="en-US" sz="2000" dirty="0">
                <a:latin typeface="Trebuchet MS"/>
                <a:cs typeface="Trebuchet MS"/>
              </a:rPr>
              <a:t> is described as a </a:t>
            </a:r>
          </a:p>
          <a:p>
            <a:r>
              <a:rPr lang="en-US" sz="2000" dirty="0">
                <a:latin typeface="Trebuchet MS"/>
                <a:cs typeface="Trebuchet MS"/>
              </a:rPr>
              <a:t>128-element vector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13949" y="1677976"/>
            <a:ext cx="4048224" cy="3752527"/>
            <a:chOff x="4813949" y="1677976"/>
            <a:chExt cx="4048224" cy="3752527"/>
          </a:xfrm>
        </p:grpSpPr>
        <p:sp>
          <p:nvSpPr>
            <p:cNvPr id="27" name="Left Brace 26"/>
            <p:cNvSpPr/>
            <p:nvPr/>
          </p:nvSpPr>
          <p:spPr>
            <a:xfrm rot="10800000">
              <a:off x="8362921" y="2183528"/>
              <a:ext cx="143996" cy="82799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13949" y="5153504"/>
              <a:ext cx="986268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Trebuchet MS"/>
                  <a:cs typeface="Trebuchet MS"/>
                </a:rPr>
                <a:t>N </a:t>
              </a:r>
              <a:r>
                <a:rPr lang="en-US" sz="1200" dirty="0" err="1">
                  <a:solidFill>
                    <a:srgbClr val="FF0000"/>
                  </a:solidFill>
                  <a:latin typeface="Trebuchet MS"/>
                  <a:cs typeface="Trebuchet MS"/>
                </a:rPr>
                <a:t>keypoints</a:t>
              </a:r>
              <a:endParaRPr lang="en-US" sz="1200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Left Brace 32"/>
            <p:cNvSpPr/>
            <p:nvPr/>
          </p:nvSpPr>
          <p:spPr>
            <a:xfrm rot="5400000">
              <a:off x="7513601" y="1411711"/>
              <a:ext cx="108187" cy="1295998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31197" y="1677976"/>
              <a:ext cx="4267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128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579298" y="2459026"/>
              <a:ext cx="2828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rebuchet MS"/>
                  <a:cs typeface="Trebuchet MS"/>
                </a:rPr>
                <a:t>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C8DDB0-AA73-884E-8CB3-537487D6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F4D0EA-F194-3A46-B101-2FB94382E17C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280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605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How to build the descriptor?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968" y="873440"/>
            <a:ext cx="43909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8.	Normalize</a:t>
            </a:r>
          </a:p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9.	</a:t>
            </a:r>
            <a:r>
              <a:rPr lang="en-US" sz="2400" dirty="0">
                <a:solidFill>
                  <a:srgbClr val="FF0000"/>
                </a:solidFill>
                <a:latin typeface="Trebuchet MS"/>
                <a:cs typeface="Trebuchet MS"/>
              </a:rPr>
              <a:t>The End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26886" y="3078318"/>
            <a:ext cx="655551" cy="259269"/>
            <a:chOff x="5107665" y="5417879"/>
            <a:chExt cx="3079219" cy="102314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590237" y="3080277"/>
            <a:ext cx="655551" cy="261584"/>
            <a:chOff x="5107665" y="5408743"/>
            <a:chExt cx="3079219" cy="103228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99964" y="3078317"/>
            <a:ext cx="655551" cy="263545"/>
            <a:chOff x="5107665" y="5401005"/>
            <a:chExt cx="3079219" cy="1040021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41605" y="5401005"/>
              <a:ext cx="310660" cy="8841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164598" y="3082592"/>
            <a:ext cx="655551" cy="279775"/>
            <a:chOff x="5107665" y="5336956"/>
            <a:chExt cx="3079219" cy="1104070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1857" y="5336956"/>
              <a:ext cx="307729" cy="9915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292430" y="3121090"/>
            <a:ext cx="655551" cy="259269"/>
            <a:chOff x="5107665" y="5417879"/>
            <a:chExt cx="3079219" cy="1023147"/>
          </a:xfrm>
        </p:grpSpPr>
        <p:cxnSp>
          <p:nvCxnSpPr>
            <p:cNvPr id="169" name="Straight Arrow Connector 16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320290" y="5771489"/>
              <a:ext cx="249296" cy="55699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941605" y="5990764"/>
              <a:ext cx="249296" cy="3468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78" name="Straight Arrow Connector 177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6055781" y="3125365"/>
            <a:ext cx="655551" cy="259269"/>
            <a:chOff x="5107665" y="5417879"/>
            <a:chExt cx="3079219" cy="1023147"/>
          </a:xfrm>
        </p:grpSpPr>
        <p:cxnSp>
          <p:nvCxnSpPr>
            <p:cNvPr id="180" name="Straight Arrow Connector 179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Rectangle 18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320290" y="6039157"/>
              <a:ext cx="249296" cy="2893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41605" y="5673696"/>
              <a:ext cx="246877" cy="6639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6865508" y="3125365"/>
            <a:ext cx="655551" cy="259269"/>
            <a:chOff x="5107665" y="5417879"/>
            <a:chExt cx="3079219" cy="1023147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941605" y="5585825"/>
              <a:ext cx="310660" cy="69929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00" name="Straight Arrow Connector 199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7630142" y="3143556"/>
            <a:ext cx="655551" cy="261584"/>
            <a:chOff x="5107665" y="5408743"/>
            <a:chExt cx="3079219" cy="1032283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261857" y="5626384"/>
              <a:ext cx="307729" cy="70209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Trebuchet MS"/>
                <a:cs typeface="Trebuchet MS"/>
              </a:endParaRPr>
            </a:p>
          </p:txBody>
        </p:sp>
        <p:cxnSp>
          <p:nvCxnSpPr>
            <p:cNvPr id="211" name="Straight Arrow Connector 210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/>
          <p:cNvSpPr txBox="1"/>
          <p:nvPr/>
        </p:nvSpPr>
        <p:spPr>
          <a:xfrm>
            <a:off x="992510" y="2737647"/>
            <a:ext cx="7160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/>
            </a:pPr>
            <a:r>
              <a:rPr lang="en-US" sz="1400" dirty="0">
                <a:latin typeface="Trebuchet MS"/>
                <a:cs typeface="Trebuchet MS"/>
              </a:rPr>
              <a:t>         2             3            4                  . . .             13             14          15          16</a:t>
            </a:r>
          </a:p>
        </p:txBody>
      </p:sp>
      <p:sp>
        <p:nvSpPr>
          <p:cNvPr id="93" name="Left Brace 92"/>
          <p:cNvSpPr/>
          <p:nvPr/>
        </p:nvSpPr>
        <p:spPr>
          <a:xfrm rot="5400000" flipH="1">
            <a:off x="4303927" y="-11828"/>
            <a:ext cx="425971" cy="75375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4014506" y="3971173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rebuchet MS"/>
                <a:cs typeface="Trebuchet MS"/>
              </a:rPr>
              <a:t>16 x 8 = 128</a:t>
            </a:r>
          </a:p>
          <a:p>
            <a:pPr algn="ctr"/>
            <a:r>
              <a:rPr lang="en-US" sz="1200" dirty="0">
                <a:latin typeface="Trebuchet MS"/>
                <a:cs typeface="Trebuchet MS"/>
              </a:rPr>
              <a:t>norm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C6094-266A-4448-910D-29B5F5B4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40</a:t>
            </a:fld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7D1492-405A-0C4B-8B41-7E0669E7235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75159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8475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: Scale Invariant Feature Transform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69" y="870047"/>
            <a:ext cx="6152572" cy="3076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202" y="4556246"/>
            <a:ext cx="395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Each </a:t>
            </a:r>
            <a:r>
              <a:rPr lang="en-US" sz="20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000" dirty="0">
                <a:solidFill>
                  <a:srgbClr val="000000"/>
                </a:solidFill>
                <a:latin typeface="Trebuchet MS"/>
                <a:cs typeface="Trebuchet MS"/>
              </a:rPr>
              <a:t> is described as a 128-element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A.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Saharkhiz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: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Details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s-ES_tradnl" sz="1400" dirty="0" err="1">
                <a:solidFill>
                  <a:srgbClr val="000000"/>
                </a:solidFill>
                <a:latin typeface="Trebuchet MS"/>
                <a:cs typeface="Trebuchet MS"/>
              </a:rPr>
              <a:t>behind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SIFT</a:t>
            </a:r>
          </a:p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  <a:hlinkClick r:id="rId3"/>
              </a:rPr>
              <a:t>http://areshmatlab.blogspot.com/2010/07/details-behind-sift-feature-detection.html</a:t>
            </a:r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s-ES_tradnl" sz="14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endParaRPr lang="en-US" sz="1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3060" y="4116345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379D6-498E-A648-9B57-1F1A153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02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3489" y="2482479"/>
            <a:ext cx="5752952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Why is SIFT-descriptor … ?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sz="2800" dirty="0">
                <a:latin typeface="Trebuchet MS"/>
                <a:cs typeface="Trebuchet MS"/>
              </a:rPr>
              <a:t>Viewpoint invariant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22E12-A44E-6C49-BCD2-DDB45A26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8D8E-95C9-0D4A-8E60-53363CC3A12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47341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263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A9D38-EF64-954D-99CD-D3D2B88C984B}"/>
              </a:ext>
            </a:extLst>
          </p:cNvPr>
          <p:cNvSpPr txBox="1"/>
          <p:nvPr/>
        </p:nvSpPr>
        <p:spPr>
          <a:xfrm>
            <a:off x="4426206" y="0"/>
            <a:ext cx="4837063" cy="7780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Find a 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keypoint</a:t>
            </a: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Trebuchet MS"/>
                <a:cs typeface="Trebuchet MS"/>
              </a:rPr>
              <a:t>x,y,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Find the orientation using A(</a:t>
            </a:r>
            <a:r>
              <a:rPr lang="en-US" sz="2400" dirty="0" err="1">
                <a:latin typeface="Trebuchet MS"/>
                <a:cs typeface="Trebuchet MS"/>
              </a:rPr>
              <a:t>x,y</a:t>
            </a:r>
            <a:r>
              <a:rPr lang="en-US" sz="2400" dirty="0">
                <a:latin typeface="Trebuchet MS"/>
                <a:cs typeface="Trebuchet MS"/>
              </a:rPr>
              <a:t>) matrix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Take a window centered in the </a:t>
            </a:r>
            <a:r>
              <a:rPr lang="en-US" sz="2400" dirty="0" err="1">
                <a:latin typeface="Trebuchet MS"/>
                <a:cs typeface="Trebuchet MS"/>
              </a:rPr>
              <a:t>keypoint</a:t>
            </a:r>
            <a:r>
              <a:rPr lang="en-US" sz="2400" dirty="0">
                <a:latin typeface="Trebuchet MS"/>
                <a:cs typeface="Trebuchet MS"/>
              </a:rPr>
              <a:t> of size 1.5 </a:t>
            </a:r>
            <a:r>
              <a:rPr lang="en-US" sz="2400" dirty="0" err="1">
                <a:latin typeface="Trebuchet MS"/>
                <a:cs typeface="Trebuchet MS"/>
              </a:rPr>
              <a:t>σ</a:t>
            </a:r>
            <a:r>
              <a:rPr lang="en-US" sz="2400" dirty="0">
                <a:latin typeface="Trebuchet MS"/>
                <a:cs typeface="Trebuchet MS"/>
              </a:rPr>
              <a:t>’.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>
                <a:latin typeface="Trebuchet MS"/>
                <a:cs typeface="Trebuchet MS"/>
              </a:rPr>
              <a:t>Align the window to direction ‘1’.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Define 16 partitions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latin typeface="Trebuchet MS"/>
                <a:cs typeface="Trebuchet MS"/>
              </a:rPr>
              <a:t>Compute 8 bin histograms in each partition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Concatenate all histograms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Normalize</a:t>
            </a: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79DB2-CCB5-0044-BB67-E5EB8DE9B00D}"/>
              </a:ext>
            </a:extLst>
          </p:cNvPr>
          <p:cNvSpPr/>
          <p:nvPr/>
        </p:nvSpPr>
        <p:spPr>
          <a:xfrm>
            <a:off x="92765" y="2174366"/>
            <a:ext cx="5752952" cy="2276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rebuchet MS"/>
                <a:cs typeface="Trebuchet MS"/>
              </a:rPr>
              <a:t>Why is SIFT-descriptor … ?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Scale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Rotation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Illumination invariant</a:t>
            </a:r>
          </a:p>
          <a:p>
            <a:pPr marL="914400" lvl="1" indent="-457200">
              <a:lnSpc>
                <a:spcPct val="120000"/>
              </a:lnSpc>
              <a:buAutoNum type="alphaLcParenR"/>
            </a:pPr>
            <a:r>
              <a:rPr lang="en-US" sz="2400" dirty="0">
                <a:latin typeface="Trebuchet MS"/>
                <a:cs typeface="Trebuchet MS"/>
              </a:rPr>
              <a:t>Viewpoint invariant</a:t>
            </a:r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31634D-640F-B44C-AC55-E5D1B7CD67E8}"/>
              </a:ext>
            </a:extLst>
          </p:cNvPr>
          <p:cNvGrpSpPr/>
          <p:nvPr/>
        </p:nvGrpSpPr>
        <p:grpSpPr>
          <a:xfrm>
            <a:off x="457199" y="379141"/>
            <a:ext cx="3969007" cy="2781395"/>
            <a:chOff x="457199" y="379141"/>
            <a:chExt cx="3969007" cy="278139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5A3199-E98F-AC40-A3AA-98F174C3990B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636156F-22DD-C644-9F4B-37B527732481}"/>
                </a:ext>
              </a:extLst>
            </p:cNvPr>
            <p:cNvCxnSpPr/>
            <p:nvPr/>
          </p:nvCxnSpPr>
          <p:spPr>
            <a:xfrm flipV="1">
              <a:off x="3245005" y="379141"/>
              <a:ext cx="1181201" cy="248672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262A94-A23D-EA4D-A194-359482453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5005" y="2007220"/>
              <a:ext cx="1181201" cy="8586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3E6B7C-B916-F84E-A609-0248D9236D01}"/>
              </a:ext>
            </a:extLst>
          </p:cNvPr>
          <p:cNvGrpSpPr/>
          <p:nvPr/>
        </p:nvGrpSpPr>
        <p:grpSpPr>
          <a:xfrm>
            <a:off x="475787" y="1037063"/>
            <a:ext cx="3950419" cy="2554654"/>
            <a:chOff x="457199" y="605882"/>
            <a:chExt cx="3950419" cy="25546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A323F-0FFB-3B49-8369-554AA6D4FE9F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A8A23A0-8E17-BC4A-AB09-8DA2FE4A5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605882"/>
              <a:ext cx="668245" cy="2259981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27AFAA8-BAB0-1241-B9AD-308A31708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9373" y="2620536"/>
              <a:ext cx="668245" cy="245327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0DD47-606F-D949-B96F-2792F9AD8AC2}"/>
              </a:ext>
            </a:extLst>
          </p:cNvPr>
          <p:cNvGrpSpPr/>
          <p:nvPr/>
        </p:nvGrpSpPr>
        <p:grpSpPr>
          <a:xfrm>
            <a:off x="483224" y="3482898"/>
            <a:ext cx="4088776" cy="2850995"/>
            <a:chOff x="457199" y="2620536"/>
            <a:chExt cx="4088776" cy="28509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0DC920D-4A80-524D-9366-6BF41F55B696}"/>
                </a:ext>
              </a:extLst>
            </p:cNvPr>
            <p:cNvSpPr/>
            <p:nvPr/>
          </p:nvSpPr>
          <p:spPr>
            <a:xfrm>
              <a:off x="457199" y="2620536"/>
              <a:ext cx="540000" cy="5400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15B907-752A-A044-9A59-386B7D13B424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512956" cy="82519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338079-F694-5142-A4EF-C0294A3D80C5}"/>
                </a:ext>
              </a:extLst>
            </p:cNvPr>
            <p:cNvCxnSpPr>
              <a:cxnSpLocks/>
            </p:cNvCxnSpPr>
            <p:nvPr/>
          </p:nvCxnSpPr>
          <p:spPr>
            <a:xfrm>
              <a:off x="4033019" y="2962506"/>
              <a:ext cx="374599" cy="250902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A6D6E2-0D0F-2145-8D4E-FBB14F02C58C}"/>
              </a:ext>
            </a:extLst>
          </p:cNvPr>
          <p:cNvGrpSpPr/>
          <p:nvPr/>
        </p:nvGrpSpPr>
        <p:grpSpPr>
          <a:xfrm>
            <a:off x="483224" y="490532"/>
            <a:ext cx="4455938" cy="5118532"/>
            <a:chOff x="483224" y="490532"/>
            <a:chExt cx="4455938" cy="51185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A41F01-B5C9-784E-BBF8-D43BD21F0D0E}"/>
                </a:ext>
              </a:extLst>
            </p:cNvPr>
            <p:cNvGrpSpPr/>
            <p:nvPr/>
          </p:nvGrpSpPr>
          <p:grpSpPr>
            <a:xfrm>
              <a:off x="483224" y="490532"/>
              <a:ext cx="4455938" cy="3995780"/>
              <a:chOff x="457199" y="-835244"/>
              <a:chExt cx="4455938" cy="399578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8B394AE-60F9-B746-AB32-F3DEE01109CF}"/>
                  </a:ext>
                </a:extLst>
              </p:cNvPr>
              <p:cNvSpPr/>
              <p:nvPr/>
            </p:nvSpPr>
            <p:spPr>
              <a:xfrm>
                <a:off x="457199" y="2620536"/>
                <a:ext cx="540000" cy="540000"/>
              </a:xfrm>
              <a:prstGeom prst="ellipse">
                <a:avLst/>
              </a:prstGeom>
              <a:noFill/>
              <a:ln w="28575">
                <a:solidFill>
                  <a:srgbClr val="AF00E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C539359-6786-0D44-A666-E520D1B7EC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9373" y="-835244"/>
                <a:ext cx="1173764" cy="3701107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6CAC907-0800-3840-AE65-648F548E3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9373" y="2865863"/>
                <a:ext cx="656061" cy="0"/>
              </a:xfrm>
              <a:prstGeom prst="straightConnector1">
                <a:avLst/>
              </a:prstGeom>
              <a:ln>
                <a:solidFill>
                  <a:srgbClr val="AF00EC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E1DFA65-6F6A-FF49-A924-9E2FDCE3456A}"/>
                </a:ext>
              </a:extLst>
            </p:cNvPr>
            <p:cNvCxnSpPr>
              <a:cxnSpLocks/>
            </p:cNvCxnSpPr>
            <p:nvPr/>
          </p:nvCxnSpPr>
          <p:spPr>
            <a:xfrm>
              <a:off x="3765398" y="4216312"/>
              <a:ext cx="806602" cy="1392752"/>
            </a:xfrm>
            <a:prstGeom prst="straightConnector1">
              <a:avLst/>
            </a:prstGeom>
            <a:ln>
              <a:solidFill>
                <a:srgbClr val="AF00E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9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979" y="3058832"/>
            <a:ext cx="135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F42AD3-7EFE-8A4C-95CC-3AEC5D6D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E23AB-E04B-4047-B2B2-7B968CEAD38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361733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30 at 1.0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850"/>
            <a:ext cx="9144000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31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endParaRPr lang="en-US" sz="36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5356D-2DD4-2A44-BE7C-F37A4B42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21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657"/>
            <a:ext cx="9144000" cy="609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467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</a:t>
            </a:r>
            <a:r>
              <a:rPr lang="en-US" sz="3600" dirty="0" err="1">
                <a:solidFill>
                  <a:srgbClr val="000000"/>
                </a:solidFill>
                <a:latin typeface="Trebuchet MS"/>
                <a:cs typeface="Trebuchet MS"/>
              </a:rPr>
              <a:t>keypoints</a:t>
            </a:r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 and descriptors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82B76-6618-744E-800D-EF411AF7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63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270"/>
            <a:ext cx="9144000" cy="6089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11182-AAD5-4842-A77D-DE4C056E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69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16"/>
            <a:ext cx="9144000" cy="60409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94" y="15479"/>
            <a:ext cx="676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0C442F-4D2E-4F48-9383-06B548CA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77456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525396"/>
            <a:ext cx="7926581" cy="1749016"/>
            <a:chOff x="47643" y="2809385"/>
            <a:chExt cx="7926581" cy="1749016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2809385"/>
              <a:ext cx="7901181" cy="1749016"/>
              <a:chOff x="47643" y="2809385"/>
              <a:chExt cx="7901181" cy="174901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293896" y="2809385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81087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3209785"/>
            <a:ext cx="7926099" cy="1825013"/>
            <a:chOff x="48125" y="2739847"/>
            <a:chExt cx="7926099" cy="1825013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739847"/>
              <a:ext cx="7900699" cy="1825013"/>
              <a:chOff x="48125" y="2739847"/>
              <a:chExt cx="7900699" cy="1825013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1336418" y="2739847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92183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393090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501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80057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65523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304" y="6207189"/>
            <a:ext cx="9144000" cy="412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-13512" y="5825119"/>
            <a:ext cx="9144000" cy="372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42356D-20DD-A843-897C-10C6C297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B357B1-495A-5744-9034-8F1B56E4EC3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216714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2" y="806222"/>
            <a:ext cx="4170812" cy="3128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14" y="806222"/>
            <a:ext cx="4170812" cy="3128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94" y="15479"/>
            <a:ext cx="8222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SIFT matching points in images 1 and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88" y="3388560"/>
            <a:ext cx="3723036" cy="312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87" y="3388560"/>
            <a:ext cx="3538352" cy="3128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A3B17D-47C8-4F48-A2AB-B7CE4882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10 at 12.12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4876800"/>
          </a:xfrm>
          <a:prstGeom prst="rect">
            <a:avLst/>
          </a:prstGeom>
        </p:spPr>
      </p:pic>
      <p:pic>
        <p:nvPicPr>
          <p:cNvPr id="2" name="Picture 1" descr="Screen Shot 2014-10-10 at 12.13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0" y="990971"/>
            <a:ext cx="5981700" cy="485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5BAC8-C648-2647-B36F-8F191993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DA99-3102-1949-96E4-F1EE1C000FB4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5140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2.1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18981"/>
          </a:xfrm>
          <a:prstGeom prst="rect">
            <a:avLst/>
          </a:prstGeom>
        </p:spPr>
      </p:pic>
      <p:pic>
        <p:nvPicPr>
          <p:cNvPr id="5" name="Picture 4" descr="Screen Shot 2014-10-10 at 12.16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36" y="1562099"/>
            <a:ext cx="7356524" cy="3718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AFBA15-1C34-8A4F-9B3E-CE1FB37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55835-8674-6C47-9169-A7A90BBD2EFD}"/>
              </a:ext>
            </a:extLst>
          </p:cNvPr>
          <p:cNvSpPr txBox="1"/>
          <p:nvPr/>
        </p:nvSpPr>
        <p:spPr>
          <a:xfrm>
            <a:off x="689176" y="5802243"/>
            <a:ext cx="1194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Trebuchet MS"/>
                <a:cs typeface="Trebuchet MS"/>
              </a:rPr>
              <a:t>© Lowe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28491-11E9-EA49-B801-4791EAB8F325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5152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1600200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385569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2DF4-1C3D-4E47-8DEC-71444B06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F37C65-98F0-1D47-B65E-8CBBBA76D45B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1290" y="2069224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6119" y="1600200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716303" y="504496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5288303" y="504497"/>
            <a:ext cx="3855697" cy="4847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DD4B5-E790-9C47-A4B4-DAC3B203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3B70F-5D1C-8945-8678-DFE520EAC388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30 at 2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" y="62093"/>
            <a:ext cx="2336800" cy="15621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  <a:endCxn id="4" idx="1"/>
          </p:cNvCxnSpPr>
          <p:nvPr/>
        </p:nvCxnSpPr>
        <p:spPr>
          <a:xfrm flipV="1">
            <a:off x="2364157" y="841731"/>
            <a:ext cx="465439" cy="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839316" y="399668"/>
            <a:ext cx="3038592" cy="884125"/>
            <a:chOff x="4911283" y="2154051"/>
            <a:chExt cx="3038592" cy="884125"/>
          </a:xfrm>
        </p:grpSpPr>
        <p:sp>
          <p:nvSpPr>
            <p:cNvPr id="6" name="Rectangle 5"/>
            <p:cNvSpPr/>
            <p:nvPr/>
          </p:nvSpPr>
          <p:spPr>
            <a:xfrm>
              <a:off x="4911283" y="2154051"/>
              <a:ext cx="1639891" cy="8841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description</a:t>
              </a:r>
            </a:p>
          </p:txBody>
        </p:sp>
        <p:pic>
          <p:nvPicPr>
            <p:cNvPr id="13" name="Picture 12" descr="Screen Shot 2012-11-30 at 2.24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637" y="2290888"/>
              <a:ext cx="1093238" cy="607808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>
              <a:stCxn id="6" idx="3"/>
              <a:endCxn id="13" idx="1"/>
            </p:cNvCxnSpPr>
            <p:nvPr/>
          </p:nvCxnSpPr>
          <p:spPr>
            <a:xfrm flipV="1">
              <a:off x="6551174" y="2594792"/>
              <a:ext cx="305463" cy="13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829596" y="399668"/>
            <a:ext cx="1639891" cy="8841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keypoints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469487" y="841731"/>
            <a:ext cx="369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3170" y="-277213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784670" y="598937"/>
            <a:ext cx="1093238" cy="65842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7643" y="1779363"/>
            <a:ext cx="7926581" cy="1495049"/>
            <a:chOff x="47643" y="3063352"/>
            <a:chExt cx="7926581" cy="1495049"/>
          </a:xfrm>
        </p:grpSpPr>
        <p:grpSp>
          <p:nvGrpSpPr>
            <p:cNvPr id="16" name="Group 15"/>
            <p:cNvGrpSpPr/>
            <p:nvPr/>
          </p:nvGrpSpPr>
          <p:grpSpPr>
            <a:xfrm>
              <a:off x="47643" y="3063352"/>
              <a:ext cx="7901181" cy="1495049"/>
              <a:chOff x="47643" y="3063352"/>
              <a:chExt cx="7901181" cy="149504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43" y="3063352"/>
                <a:ext cx="2336800" cy="1495049"/>
              </a:xfrm>
              <a:prstGeom prst="rect">
                <a:avLst/>
              </a:prstGeom>
            </p:spPr>
          </p:pic>
          <p:cxnSp>
            <p:nvCxnSpPr>
              <p:cNvPr id="32" name="Straight Arrow Connector 31"/>
              <p:cNvCxnSpPr>
                <a:stCxn id="27" idx="3"/>
                <a:endCxn id="37" idx="1"/>
              </p:cNvCxnSpPr>
              <p:nvPr/>
            </p:nvCxnSpPr>
            <p:spPr>
              <a:xfrm flipV="1">
                <a:off x="2384443" y="3809465"/>
                <a:ext cx="465439" cy="1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/>
                <p:cNvCxnSpPr>
                  <a:stCxn id="34" idx="3"/>
                  <a:endCxn id="35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Rectangle 36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8" name="Straight Arrow Connector 37"/>
              <p:cNvCxnSpPr>
                <a:stCxn id="37" idx="3"/>
                <a:endCxn id="34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023656" y="3089119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FF00"/>
                    </a:solidFill>
                  </a:rPr>
                  <a:t>.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6880986" y="3972997"/>
              <a:ext cx="1093238" cy="65842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405" y="2997601"/>
            <a:ext cx="7926099" cy="2037197"/>
            <a:chOff x="48125" y="2527663"/>
            <a:chExt cx="7926099" cy="2037197"/>
          </a:xfrm>
        </p:grpSpPr>
        <p:grpSp>
          <p:nvGrpSpPr>
            <p:cNvPr id="45" name="Group 44"/>
            <p:cNvGrpSpPr/>
            <p:nvPr/>
          </p:nvGrpSpPr>
          <p:grpSpPr>
            <a:xfrm>
              <a:off x="48125" y="2527663"/>
              <a:ext cx="7900699" cy="2037197"/>
              <a:chOff x="48125" y="2527663"/>
              <a:chExt cx="7900699" cy="2037197"/>
            </a:xfrm>
          </p:grpSpPr>
          <p:pic>
            <p:nvPicPr>
              <p:cNvPr id="47" name="Picture 46"/>
              <p:cNvPicPr>
                <a:picLocks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25" y="3049863"/>
                <a:ext cx="2340000" cy="1514997"/>
              </a:xfrm>
              <a:prstGeom prst="rect">
                <a:avLst/>
              </a:prstGeom>
            </p:spPr>
          </p:pic>
          <p:cxnSp>
            <p:nvCxnSpPr>
              <p:cNvPr id="48" name="Straight Arrow Connector 47"/>
              <p:cNvCxnSpPr>
                <a:stCxn id="47" idx="3"/>
                <a:endCxn id="52" idx="1"/>
              </p:cNvCxnSpPr>
              <p:nvPr/>
            </p:nvCxnSpPr>
            <p:spPr>
              <a:xfrm>
                <a:off x="2388125" y="3807362"/>
                <a:ext cx="461757" cy="210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31569" y="3367402"/>
                <a:ext cx="3017255" cy="884125"/>
                <a:chOff x="4911283" y="2154051"/>
                <a:chExt cx="3017255" cy="88412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11283" y="2154051"/>
                  <a:ext cx="1639891" cy="88412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description</a:t>
                  </a: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8558" y="2290887"/>
                  <a:ext cx="1059980" cy="595989"/>
                </a:xfrm>
                <a:prstGeom prst="rect">
                  <a:avLst/>
                </a:prstGeom>
              </p:spPr>
            </p:pic>
            <p:cxnSp>
              <p:nvCxnSpPr>
                <p:cNvPr id="63" name="Straight Arrow Connector 62"/>
                <p:cNvCxnSpPr>
                  <a:stCxn id="61" idx="3"/>
                  <a:endCxn id="62" idx="1"/>
                </p:cNvCxnSpPr>
                <p:nvPr/>
              </p:nvCxnSpPr>
              <p:spPr>
                <a:xfrm flipV="1">
                  <a:off x="6551174" y="2588882"/>
                  <a:ext cx="317384" cy="723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2849882" y="3367402"/>
                <a:ext cx="1639891" cy="8841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keypoints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9" name="Straight Arrow Connector 58"/>
              <p:cNvCxnSpPr>
                <a:stCxn id="52" idx="3"/>
                <a:endCxn id="61" idx="1"/>
              </p:cNvCxnSpPr>
              <p:nvPr/>
            </p:nvCxnSpPr>
            <p:spPr>
              <a:xfrm>
                <a:off x="4489773" y="3809465"/>
                <a:ext cx="44179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54014" y="2527663"/>
                <a:ext cx="37890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80986" y="3732698"/>
              <a:ext cx="1093238" cy="6584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4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73537"/>
              </p:ext>
            </p:extLst>
          </p:nvPr>
        </p:nvGraphicFramePr>
        <p:xfrm>
          <a:off x="216199" y="5445570"/>
          <a:ext cx="80799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3198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87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Trebuchet MS"/>
                          <a:cs typeface="Trebuchet MS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7876708" y="-125484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74224" y="19491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58064" y="346609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285836" y="483647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02280" y="5208885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FF00"/>
                </a:solidFill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9632" y="5577446"/>
            <a:ext cx="3789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00FF"/>
                </a:solidFill>
              </a:rPr>
              <a:t>.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4127814" y="1270227"/>
            <a:ext cx="216188" cy="803941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12954" y="4913208"/>
            <a:ext cx="426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128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F0B683-3302-B349-A5A0-1C9D42CF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270093" y="945696"/>
            <a:ext cx="6809865" cy="5660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>
                <a:latin typeface="Trebuchet MS"/>
                <a:cs typeface="Trebuchet MS"/>
              </a:rPr>
              <a:t>SIFT</a:t>
            </a:r>
          </a:p>
          <a:p>
            <a:pPr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It is used to detect </a:t>
            </a:r>
            <a:r>
              <a:rPr lang="en-US" dirty="0" err="1">
                <a:latin typeface="Trebuchet MS"/>
                <a:cs typeface="Trebuchet MS"/>
              </a:rPr>
              <a:t>keypoints</a:t>
            </a:r>
            <a:endParaRPr lang="en-US" dirty="0">
              <a:latin typeface="Trebuchet MS"/>
              <a:cs typeface="Trebuchet MS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Each </a:t>
            </a:r>
            <a:r>
              <a:rPr lang="en-US" dirty="0" err="1">
                <a:latin typeface="Trebuchet MS"/>
                <a:cs typeface="Trebuchet MS"/>
              </a:rPr>
              <a:t>keypoint</a:t>
            </a:r>
            <a:r>
              <a:rPr lang="en-US" dirty="0">
                <a:latin typeface="Trebuchet MS"/>
                <a:cs typeface="Trebuchet MS"/>
              </a:rPr>
              <a:t> is described using a 128-element vector called ‘SIFT-descriptor’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is: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Scale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Rotation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Illumination invariant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Viewpoint invariant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 is like a ‘signature’: 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the same point (in different images) are very similar.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latin typeface="Trebuchet MS"/>
                <a:cs typeface="Trebuchet MS"/>
              </a:rPr>
              <a:t>SIFT-descriptors of different points are very different.</a:t>
            </a:r>
          </a:p>
          <a:p>
            <a:pPr marL="1657350" lvl="3" indent="-285750">
              <a:lnSpc>
                <a:spcPct val="120000"/>
              </a:lnSpc>
              <a:buFont typeface="Arial"/>
              <a:buChar char="•"/>
            </a:pPr>
            <a:endParaRPr lang="en-US" dirty="0">
              <a:latin typeface="Trebuchet MS"/>
              <a:cs typeface="Trebuchet MS"/>
            </a:endParaRPr>
          </a:p>
          <a:p>
            <a:pPr lvl="3">
              <a:lnSpc>
                <a:spcPct val="120000"/>
              </a:lnSpc>
            </a:pP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35C70-292B-634F-AB00-C4360A61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AC8C-011E-F743-820D-D0DCF8FC62B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9751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0399" y="3535139"/>
            <a:ext cx="33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ebuchet MS"/>
                <a:cs typeface="Trebuchet MS"/>
              </a:rPr>
              <a:t>Detection of </a:t>
            </a:r>
            <a:r>
              <a:rPr lang="en-US" sz="2400" dirty="0" err="1">
                <a:latin typeface="Trebuchet MS"/>
                <a:cs typeface="Trebuchet MS"/>
              </a:rPr>
              <a:t>Keypoints</a:t>
            </a:r>
            <a:endParaRPr lang="en-US" sz="24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2695-E7F6-E34C-BB3A-590B214F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8CD5-3897-B342-969A-F8E892F8D23E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116828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9 at 5.4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88" y="590074"/>
            <a:ext cx="1587500" cy="1562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667" y="590074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 synthetic image with a spot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3977" y="603002"/>
            <a:ext cx="125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Two goals: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Where?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FF00"/>
                </a:solidFill>
                <a:latin typeface="Trebuchet MS"/>
                <a:cs typeface="Trebuchet MS"/>
              </a:rPr>
              <a:t>Size?</a:t>
            </a: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58258" y="1252769"/>
            <a:ext cx="251996" cy="252183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27504" y="845785"/>
            <a:ext cx="335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14616-7DCA-0347-BFBA-C6ADAC3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DC75-00A1-CC4D-9B9E-F7F69D2F9473}"/>
              </a:ext>
            </a:extLst>
          </p:cNvPr>
          <p:cNvSpPr txBox="1"/>
          <p:nvPr/>
        </p:nvSpPr>
        <p:spPr>
          <a:xfrm>
            <a:off x="0" y="6413698"/>
            <a:ext cx="26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PAT02_SIFT_ObjectDetection.pptx</a:t>
            </a:r>
          </a:p>
        </p:txBody>
      </p:sp>
    </p:spTree>
    <p:extLst>
      <p:ext uri="{BB962C8B-B14F-4D97-AF65-F5344CB8AC3E}">
        <p14:creationId xmlns:p14="http://schemas.microsoft.com/office/powerpoint/2010/main" val="34260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1839</Words>
  <Application>Microsoft Macintosh PowerPoint</Application>
  <PresentationFormat>On-screen Show (4:3)</PresentationFormat>
  <Paragraphs>661</Paragraphs>
  <Slides>54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Trebuchet MS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70</cp:revision>
  <dcterms:created xsi:type="dcterms:W3CDTF">2012-11-30T13:57:57Z</dcterms:created>
  <dcterms:modified xsi:type="dcterms:W3CDTF">2022-04-05T12:10:44Z</dcterms:modified>
</cp:coreProperties>
</file>